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E501D-34B6-E645-8BB3-75EBC88443E3}" v="58" dt="2024-03-22T13:41:3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DCFD-9A02-3444-3B61-73FD2AF1E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70243-9BE8-BF9B-9127-24644E6D1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60F2-C5F9-B168-BDA5-8D5BE1E2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07438-3B47-262F-289E-E44E031A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F9C8B-0F05-39CD-0D18-4D0CA054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EC1E-334A-239C-7906-2454AAD1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1B6D8-EEE8-A833-C3BF-BC65D8E3D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C294-EFD1-F7B8-A9C2-F91FDBA9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F59E7-E564-C9B8-27C5-56A10677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4999-282F-A1B8-D3C3-A5E7E6E6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1153-5CD2-378C-BE88-9C3DBB74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EA59-360D-5DA8-4E53-03C574944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CC9B-62EE-D563-CACF-FAE3EFA0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FD15-73BA-07E2-3D97-92CC6DFD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1D2F-4633-E196-9D70-66904FB9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98D7-157F-8827-024A-CD97405E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B14B-3709-457D-57C2-67ED28AF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CF87-51DD-C211-3869-6C78D8EE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707D-483F-4187-BEDD-78C470FD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5751-5750-08F3-46D7-7FB55BA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39A2-CD8F-E732-675C-8466C113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B47C8-385D-13F4-79F8-B3FDBF29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3B18-05D4-F3F3-EF1F-4AE8CBA8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E69C-6089-9928-ED12-EF93F7B0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CDB8-9F50-4C40-7A3D-21189D8D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860E-93B7-E752-D266-D568A63C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CFEA-EEB4-F17F-6147-84CA5B9FE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EEBB7-61B5-9147-AF15-B6631FF9F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75FDE-E161-B60F-804E-EB7B9717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EDF31-C631-4DC9-E2D4-5741898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96630-585C-AB06-A80B-C0F5AEC3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101-2037-43F0-CCAC-0DA91D1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5AFB-C699-91B8-551E-3A511702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A677-F339-B867-9212-EE95D5C0F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DF5EF-1A29-4B65-6C9B-99F887759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3B746-96E8-DF85-D312-926047479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F3381-DC2D-BF1E-7CE2-7AEA5E0F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41634-9068-153E-C529-4C94ACAB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4849D-F84C-7456-051E-F9FAAFD5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D004-E547-3DBB-37E5-4D7C18DE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C7BC6-3E18-53FA-D3BE-529A2CB2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E602B-A02F-9ADF-C9B6-50BD9C53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495A9-8471-9035-A04E-82931018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AE34-C347-BCE7-58E2-C9849610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DB08C-DF72-0168-FE81-EEAEDC7B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FE79-DE00-DAE4-E829-651A58CC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9961-3BC3-BCB6-914C-1AF5C2B2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24F1-5AA3-74FD-D357-88ED6759C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46611-DDA3-C91B-F341-8C8A61345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CAB07-98F1-9DFA-8683-05A8DBF6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5DCD-E098-CCB0-9FA4-A917A10D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33CC-93E3-8540-29A0-7155F325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52D6-3ED2-60FE-20ED-8CA561D7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2D735-837D-8CA6-5A58-2BDF6234C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1C348-E832-0B9F-9AD4-D1FC20D89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B1A9D-C66D-6E72-D751-1DF3C17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6F6F8-BF99-E743-A0CC-D19856F12EE3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2B15D-4703-EC21-A32E-9ADE191B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9465-CF61-1CD4-AA69-547A8AC9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1D650-75A7-274E-B335-EFBBF933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3FADC3-CD6E-DBEE-AC02-B92EF9B7AB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789112"/>
            <a:ext cx="51054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508CD-F033-834F-9A75-0BC4C9A888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0725" y="5598612"/>
            <a:ext cx="2070100" cy="125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AA4667-4082-C140-8CAB-555BD2E36D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75" y="-11574"/>
            <a:ext cx="12190825" cy="21946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20FA0-75C9-8155-98FE-25CBFE01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737" y="416689"/>
            <a:ext cx="7210063" cy="79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61139-5502-2190-14BF-CE1E30A9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56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88527-E792-E6CF-77FD-01CCAA06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Thanks to our Event Sponsors!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77143-57B4-4F11-B100-FA9166F2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3" y="2188282"/>
            <a:ext cx="16073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ckos Pub and Grill Logo">
            <a:extLst>
              <a:ext uri="{FF2B5EF4-FFF2-40B4-BE49-F238E27FC236}">
                <a16:creationId xmlns:a16="http://schemas.microsoft.com/office/drawing/2014/main" id="{27C017C4-CEE1-3653-B413-88356A20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38" y="2188282"/>
            <a:ext cx="15159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blix Logo and symbol, meaning, history, PNG, brand">
            <a:extLst>
              <a:ext uri="{FF2B5EF4-FFF2-40B4-BE49-F238E27FC236}">
                <a16:creationId xmlns:a16="http://schemas.microsoft.com/office/drawing/2014/main" id="{BA41B48B-8EA4-0B0C-342F-0B6861C6E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17008"/>
          <a:stretch/>
        </p:blipFill>
        <p:spPr bwMode="auto">
          <a:xfrm>
            <a:off x="8084296" y="2188282"/>
            <a:ext cx="139796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rbucks Logo: History, Meaning, Evolution, Hidden Details ...">
            <a:extLst>
              <a:ext uri="{FF2B5EF4-FFF2-40B4-BE49-F238E27FC236}">
                <a16:creationId xmlns:a16="http://schemas.microsoft.com/office/drawing/2014/main" id="{9E843734-412A-7379-F0BA-2F82BE0C5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20110"/>
          <a:stretch/>
        </p:blipFill>
        <p:spPr bwMode="auto">
          <a:xfrm>
            <a:off x="10292652" y="2188282"/>
            <a:ext cx="14567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24688-18AD-7B16-BFB4-CD288A562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09" y="3962708"/>
            <a:ext cx="1625600" cy="1282700"/>
          </a:xfrm>
          <a:prstGeom prst="rect">
            <a:avLst/>
          </a:prstGeom>
        </p:spPr>
      </p:pic>
      <p:pic>
        <p:nvPicPr>
          <p:cNvPr id="1044" name="Picture 20" descr="Detwiler's Farm Market - Sarasota FL | The JOY FM">
            <a:extLst>
              <a:ext uri="{FF2B5EF4-FFF2-40B4-BE49-F238E27FC236}">
                <a16:creationId xmlns:a16="http://schemas.microsoft.com/office/drawing/2014/main" id="{849CB608-4D16-9EC7-BD22-49FC45928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6578" r="8486" b="17892"/>
          <a:stretch/>
        </p:blipFill>
        <p:spPr bwMode="auto">
          <a:xfrm>
            <a:off x="5305442" y="3918258"/>
            <a:ext cx="17481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rder BREW-ZA-BAGELS - Venice, FL Menu Delivery [Menu ...">
            <a:extLst>
              <a:ext uri="{FF2B5EF4-FFF2-40B4-BE49-F238E27FC236}">
                <a16:creationId xmlns:a16="http://schemas.microsoft.com/office/drawing/2014/main" id="{B539965C-FF87-D6CF-FE45-9A869F30C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10828"/>
          <a:stretch/>
        </p:blipFill>
        <p:spPr bwMode="auto">
          <a:xfrm>
            <a:off x="7690330" y="3918258"/>
            <a:ext cx="17160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ome | Brewburgers | Best Tasting Burgers and Icy Cold Beer">
            <a:extLst>
              <a:ext uri="{FF2B5EF4-FFF2-40B4-BE49-F238E27FC236}">
                <a16:creationId xmlns:a16="http://schemas.microsoft.com/office/drawing/2014/main" id="{981B6DC4-9F2F-5E5A-461A-63838FED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20" y="3918258"/>
            <a:ext cx="19557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C69E3-3AF2-F31A-8B9B-8C58C11D42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76" y="3998662"/>
            <a:ext cx="1828800" cy="1210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891E0-0211-C5A0-71E6-B09276B96A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2406" y="2213682"/>
            <a:ext cx="18415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2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6"/>
    </mc:Choice>
    <mc:Fallback>
      <p:transition spd="slow" advTm="107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6B1538E-2B89-4A5F-03C1-3AA858CC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85" y="2211864"/>
            <a:ext cx="2743200" cy="39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841C9-4530-77D7-60BE-D8E00C7DB022}"/>
              </a:ext>
            </a:extLst>
          </p:cNvPr>
          <p:cNvSpPr txBox="1"/>
          <p:nvPr/>
        </p:nvSpPr>
        <p:spPr>
          <a:xfrm>
            <a:off x="8089385" y="164516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152  Volunteers</a:t>
            </a:r>
          </a:p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Completed 9,734</a:t>
            </a:r>
          </a:p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Hours in 2022 </a:t>
            </a:r>
          </a:p>
        </p:txBody>
      </p:sp>
    </p:spTree>
    <p:extLst>
      <p:ext uri="{BB962C8B-B14F-4D97-AF65-F5344CB8AC3E}">
        <p14:creationId xmlns:p14="http://schemas.microsoft.com/office/powerpoint/2010/main" val="308568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2"/>
    </mc:Choice>
    <mc:Fallback>
      <p:transition spd="slow" advTm="73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8DC747B-A5D8-4138-FE5C-DFDFDB68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76" y="3429000"/>
            <a:ext cx="3657600" cy="17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71E4F-2649-2660-7D22-996B2E9C09F3}"/>
              </a:ext>
            </a:extLst>
          </p:cNvPr>
          <p:cNvSpPr txBox="1"/>
          <p:nvPr/>
        </p:nvSpPr>
        <p:spPr>
          <a:xfrm>
            <a:off x="8500076" y="22286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Habitat South Sarasota homes are ENERGY STAR certified. Building “green”!!</a:t>
            </a:r>
          </a:p>
        </p:txBody>
      </p:sp>
    </p:spTree>
    <p:extLst>
      <p:ext uri="{BB962C8B-B14F-4D97-AF65-F5344CB8AC3E}">
        <p14:creationId xmlns:p14="http://schemas.microsoft.com/office/powerpoint/2010/main" val="15811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1"/>
    </mc:Choice>
    <mc:Fallback>
      <p:transition spd="slow" advTm="334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FE9B2-7D65-A135-FA53-01E9198F2140}"/>
              </a:ext>
            </a:extLst>
          </p:cNvPr>
          <p:cNvSpPr txBox="1"/>
          <p:nvPr/>
        </p:nvSpPr>
        <p:spPr>
          <a:xfrm>
            <a:off x="8500076" y="222867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Educational Resources</a:t>
            </a:r>
          </a:p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Homeownership Classes</a:t>
            </a:r>
          </a:p>
          <a:p>
            <a:pPr algn="ctr" rtl="0" fontAlgn="base"/>
            <a:r>
              <a:rPr lang="en-US" b="1" dirty="0">
                <a:latin typeface="Bradley Hand" pitchFamily="2" charset="77"/>
              </a:rPr>
              <a:t>“</a:t>
            </a:r>
            <a:r>
              <a:rPr lang="en-US" b="1" dirty="0">
                <a:effectLst/>
                <a:latin typeface="Bradley Hand" pitchFamily="2" charset="77"/>
              </a:rPr>
              <a:t>Habitat 101”</a:t>
            </a:r>
          </a:p>
        </p:txBody>
      </p:sp>
      <p:pic>
        <p:nvPicPr>
          <p:cNvPr id="12290" name="Picture 2" descr="House School Education Logo Design. Student housing logo template. Students  accommodation vector design. Bachelor cap and house roof logo. 11821967  Vector Art at Vecteezy">
            <a:extLst>
              <a:ext uri="{FF2B5EF4-FFF2-40B4-BE49-F238E27FC236}">
                <a16:creationId xmlns:a16="http://schemas.microsoft.com/office/drawing/2014/main" id="{804CB262-186E-D128-269C-0CE92EA44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/>
        </p:blipFill>
        <p:spPr bwMode="auto">
          <a:xfrm>
            <a:off x="8317196" y="3249842"/>
            <a:ext cx="3108960" cy="26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3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4"/>
    </mc:Choice>
    <mc:Fallback>
      <p:transition spd="slow" advTm="52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2B95A-735E-CD7A-967B-A369039FD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17612"/>
            <a:ext cx="7772400" cy="820688"/>
          </a:xfrm>
          <a:prstGeom prst="rect">
            <a:avLst/>
          </a:prstGeom>
        </p:spPr>
      </p:pic>
      <p:pic>
        <p:nvPicPr>
          <p:cNvPr id="13314" name="Picture 2" descr="habitat-restore-logo-white-text-blue-background | Habitat for Humanity of  Metro Louisville">
            <a:extLst>
              <a:ext uri="{FF2B5EF4-FFF2-40B4-BE49-F238E27FC236}">
                <a16:creationId xmlns:a16="http://schemas.microsoft.com/office/drawing/2014/main" id="{E5B146E2-ED37-6452-3330-A99E0509B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6088" r="10000" b="17500"/>
          <a:stretch/>
        </p:blipFill>
        <p:spPr bwMode="auto">
          <a:xfrm>
            <a:off x="2209800" y="2538300"/>
            <a:ext cx="7772400" cy="33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1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"/>
    </mc:Choice>
    <mc:Fallback>
      <p:transition spd="slow" advTm="67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64B6-4247-74EE-409A-F2A0E4D7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Thanks to our Raffle Donors!</a:t>
            </a:r>
          </a:p>
        </p:txBody>
      </p:sp>
      <p:pic>
        <p:nvPicPr>
          <p:cNvPr id="2050" name="Picture 2" descr="Stretch Zone Ranks No. 1,536 on the 2023 Inc. 5000">
            <a:extLst>
              <a:ext uri="{FF2B5EF4-FFF2-40B4-BE49-F238E27FC236}">
                <a16:creationId xmlns:a16="http://schemas.microsoft.com/office/drawing/2014/main" id="{2AC4537C-3047-E530-8528-72BD7094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1198" r="4326" b="11390"/>
          <a:stretch/>
        </p:blipFill>
        <p:spPr bwMode="auto">
          <a:xfrm>
            <a:off x="2797898" y="2346294"/>
            <a:ext cx="1828800" cy="8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livery - Best Selection &amp; Lowest Prices In Venice -VENICE ...">
            <a:extLst>
              <a:ext uri="{FF2B5EF4-FFF2-40B4-BE49-F238E27FC236}">
                <a16:creationId xmlns:a16="http://schemas.microsoft.com/office/drawing/2014/main" id="{F0BAC981-F821-1036-1FE9-76D823A8F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19639" r="2493" b="7569"/>
          <a:stretch/>
        </p:blipFill>
        <p:spPr bwMode="auto">
          <a:xfrm>
            <a:off x="593123" y="2054394"/>
            <a:ext cx="1828800" cy="13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6F75B-665E-6961-673F-DFD373F0B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73" y="2068249"/>
            <a:ext cx="1371600" cy="1371600"/>
          </a:xfrm>
          <a:prstGeom prst="rect">
            <a:avLst/>
          </a:prstGeom>
        </p:spPr>
      </p:pic>
      <p:pic>
        <p:nvPicPr>
          <p:cNvPr id="2056" name="Picture 8" descr="Cassariano Italian Eatery – Venice, Sarasota, Mineola">
            <a:extLst>
              <a:ext uri="{FF2B5EF4-FFF2-40B4-BE49-F238E27FC236}">
                <a16:creationId xmlns:a16="http://schemas.microsoft.com/office/drawing/2014/main" id="{7A6618E3-0C34-AF6B-F6C2-789BD49C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8" y="2291134"/>
            <a:ext cx="164592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sland Gift Nook">
            <a:extLst>
              <a:ext uri="{FF2B5EF4-FFF2-40B4-BE49-F238E27FC236}">
                <a16:creationId xmlns:a16="http://schemas.microsoft.com/office/drawing/2014/main" id="{06C02E1E-AB44-7EA7-3C5A-8589B2152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3730" r="4739" b="13026"/>
          <a:stretch/>
        </p:blipFill>
        <p:spPr bwMode="auto">
          <a:xfrm>
            <a:off x="8772143" y="2113186"/>
            <a:ext cx="1371600" cy="12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vents — Venice FL AACA Car Club">
            <a:extLst>
              <a:ext uri="{FF2B5EF4-FFF2-40B4-BE49-F238E27FC236}">
                <a16:creationId xmlns:a16="http://schemas.microsoft.com/office/drawing/2014/main" id="{F56F5184-4F47-ED94-253D-84FD1E273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4821" r="17171" b="13583"/>
          <a:stretch/>
        </p:blipFill>
        <p:spPr bwMode="auto">
          <a:xfrm>
            <a:off x="10519719" y="2275785"/>
            <a:ext cx="1371600" cy="9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potlight Theatres Venice Luxury 11">
            <a:extLst>
              <a:ext uri="{FF2B5EF4-FFF2-40B4-BE49-F238E27FC236}">
                <a16:creationId xmlns:a16="http://schemas.microsoft.com/office/drawing/2014/main" id="{0EC62E7F-D90D-D1CB-5F97-D37713B7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3" y="395754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arrell's - Venice">
            <a:extLst>
              <a:ext uri="{FF2B5EF4-FFF2-40B4-BE49-F238E27FC236}">
                <a16:creationId xmlns:a16="http://schemas.microsoft.com/office/drawing/2014/main" id="{FFFC9AB7-6E7E-61F5-398D-60D6547BF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2342" r="3573" b="3424"/>
          <a:stretch/>
        </p:blipFill>
        <p:spPr bwMode="auto">
          <a:xfrm>
            <a:off x="4571381" y="3945536"/>
            <a:ext cx="1371600" cy="13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45A02-5C97-49E5-ABB9-4B99FB0CD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5902" y="3957546"/>
            <a:ext cx="1384300" cy="1371600"/>
          </a:xfrm>
          <a:prstGeom prst="rect">
            <a:avLst/>
          </a:prstGeom>
        </p:spPr>
      </p:pic>
      <p:pic>
        <p:nvPicPr>
          <p:cNvPr id="2070" name="Picture 22" descr="Food+Beer">
            <a:extLst>
              <a:ext uri="{FF2B5EF4-FFF2-40B4-BE49-F238E27FC236}">
                <a16:creationId xmlns:a16="http://schemas.microsoft.com/office/drawing/2014/main" id="{13B588D8-1055-F5E2-2833-0D676006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23405" r="11225" b="22354"/>
          <a:stretch/>
        </p:blipFill>
        <p:spPr bwMode="auto">
          <a:xfrm>
            <a:off x="6554160" y="4160477"/>
            <a:ext cx="1371600" cy="9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oulin Blanc Cafe Delivery Menu | Order Online | 593 U.S. 41 Bypass N Venice  | Grubhub">
            <a:extLst>
              <a:ext uri="{FF2B5EF4-FFF2-40B4-BE49-F238E27FC236}">
                <a16:creationId xmlns:a16="http://schemas.microsoft.com/office/drawing/2014/main" id="{0EE9CA6E-7DBA-C0BE-40E2-C6B324AB4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14054" r="4294" b="12432"/>
          <a:stretch/>
        </p:blipFill>
        <p:spPr bwMode="auto">
          <a:xfrm>
            <a:off x="8536939" y="4088177"/>
            <a:ext cx="1371600" cy="11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rime Serious Steak – A Port Charlotte &amp; Venice Florida Steakhouse">
            <a:extLst>
              <a:ext uri="{FF2B5EF4-FFF2-40B4-BE49-F238E27FC236}">
                <a16:creationId xmlns:a16="http://schemas.microsoft.com/office/drawing/2014/main" id="{7B8B7B19-B45E-7EA4-C4B8-46BE50D3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19" y="4276634"/>
            <a:ext cx="13716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9"/>
    </mc:Choice>
    <mc:Fallback>
      <p:transition spd="slow" advTm="98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072A-C30D-6DB5-DD1C-CEF1F111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Thanks to our Raffle Donors!</a:t>
            </a:r>
          </a:p>
        </p:txBody>
      </p:sp>
      <p:pic>
        <p:nvPicPr>
          <p:cNvPr id="3074" name="Picture 2" descr="Sprouts Logo and symbol, meaning, history, PNG, brand">
            <a:extLst>
              <a:ext uri="{FF2B5EF4-FFF2-40B4-BE49-F238E27FC236}">
                <a16:creationId xmlns:a16="http://schemas.microsoft.com/office/drawing/2014/main" id="{A051EE8D-0947-09EC-30CE-D82222E4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9" y="2557913"/>
            <a:ext cx="1371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ckside Waterfront Grill - Dockside Waterfront Grill">
            <a:extLst>
              <a:ext uri="{FF2B5EF4-FFF2-40B4-BE49-F238E27FC236}">
                <a16:creationId xmlns:a16="http://schemas.microsoft.com/office/drawing/2014/main" id="{9928437D-33E2-D494-5B21-4E304A99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2" y="2263761"/>
            <a:ext cx="1371600" cy="13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op Things I Like">
            <a:extLst>
              <a:ext uri="{FF2B5EF4-FFF2-40B4-BE49-F238E27FC236}">
                <a16:creationId xmlns:a16="http://schemas.microsoft.com/office/drawing/2014/main" id="{262716EA-2F5D-FBA0-E9F2-ADAF102F1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 b="27297"/>
          <a:stretch/>
        </p:blipFill>
        <p:spPr bwMode="auto">
          <a:xfrm>
            <a:off x="4730165" y="2543315"/>
            <a:ext cx="1371600" cy="8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arpon Point Grill &amp; Marina | Myakka river | 121 Playmore Drive, Venice,  FL, USA">
            <a:extLst>
              <a:ext uri="{FF2B5EF4-FFF2-40B4-BE49-F238E27FC236}">
                <a16:creationId xmlns:a16="http://schemas.microsoft.com/office/drawing/2014/main" id="{375552B9-CC7C-2F02-DFAD-2CAD405B8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31287" r="22134" b="32793"/>
          <a:stretch/>
        </p:blipFill>
        <p:spPr bwMode="auto">
          <a:xfrm>
            <a:off x="6675118" y="2506392"/>
            <a:ext cx="1371600" cy="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e British Open Pub - Venice, FL Restaurant - The British Open Pub">
            <a:extLst>
              <a:ext uri="{FF2B5EF4-FFF2-40B4-BE49-F238E27FC236}">
                <a16:creationId xmlns:a16="http://schemas.microsoft.com/office/drawing/2014/main" id="{40AA39FC-F96E-EBB1-2BB3-A9B49BFF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71" y="2554638"/>
            <a:ext cx="1371600" cy="7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roissant &amp; Co">
            <a:extLst>
              <a:ext uri="{FF2B5EF4-FFF2-40B4-BE49-F238E27FC236}">
                <a16:creationId xmlns:a16="http://schemas.microsoft.com/office/drawing/2014/main" id="{F785063B-5B7D-2B55-6E20-31CA6F47F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b="17783"/>
          <a:stretch/>
        </p:blipFill>
        <p:spPr bwMode="auto">
          <a:xfrm>
            <a:off x="10565026" y="2492899"/>
            <a:ext cx="1371600" cy="90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aiquiri Deck- Venice - Visit Venice FL">
            <a:extLst>
              <a:ext uri="{FF2B5EF4-FFF2-40B4-BE49-F238E27FC236}">
                <a16:creationId xmlns:a16="http://schemas.microsoft.com/office/drawing/2014/main" id="{EBA594B9-E7A0-4041-37BE-4C6BF1AB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2599" b="12253"/>
          <a:stretch/>
        </p:blipFill>
        <p:spPr bwMode="auto">
          <a:xfrm>
            <a:off x="1116606" y="4217011"/>
            <a:ext cx="1371600" cy="10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anaTyler - Visit Venice FL">
            <a:extLst>
              <a:ext uri="{FF2B5EF4-FFF2-40B4-BE49-F238E27FC236}">
                <a16:creationId xmlns:a16="http://schemas.microsoft.com/office/drawing/2014/main" id="{BBC81DA7-E72F-C4F7-1EF6-C4B0A4784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0361" r="8078" b="19099"/>
          <a:stretch/>
        </p:blipFill>
        <p:spPr bwMode="auto">
          <a:xfrm>
            <a:off x="3168001" y="4247776"/>
            <a:ext cx="1371600" cy="9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Made in Italy - Visit Venice FL">
            <a:extLst>
              <a:ext uri="{FF2B5EF4-FFF2-40B4-BE49-F238E27FC236}">
                <a16:creationId xmlns:a16="http://schemas.microsoft.com/office/drawing/2014/main" id="{7D1868BB-76B1-B4ED-8440-3EE63DCD3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4831" r="3636" b="25512"/>
          <a:stretch/>
        </p:blipFill>
        <p:spPr bwMode="auto">
          <a:xfrm>
            <a:off x="5219396" y="4517624"/>
            <a:ext cx="1645920" cy="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oot Beer Float - Picture of Soda Fountain of Venice - Tripadvisor">
            <a:extLst>
              <a:ext uri="{FF2B5EF4-FFF2-40B4-BE49-F238E27FC236}">
                <a16:creationId xmlns:a16="http://schemas.microsoft.com/office/drawing/2014/main" id="{7BD059C6-CC1B-6266-9C84-44C4F5F64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4702" r="5125" b="42862"/>
          <a:stretch/>
        </p:blipFill>
        <p:spPr bwMode="auto">
          <a:xfrm>
            <a:off x="7545111" y="4454436"/>
            <a:ext cx="1645920" cy="5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afé Venice - Visit Venice FL">
            <a:extLst>
              <a:ext uri="{FF2B5EF4-FFF2-40B4-BE49-F238E27FC236}">
                <a16:creationId xmlns:a16="http://schemas.microsoft.com/office/drawing/2014/main" id="{F9F4DD0F-401D-6903-4807-EEEB09C9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26" y="4463598"/>
            <a:ext cx="1645920" cy="5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70"/>
    </mc:Choice>
    <mc:Fallback>
      <p:transition spd="slow" advTm="98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F8B5-5720-C263-3DEA-952C11F2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Thanks to our Team Sponsors!</a:t>
            </a:r>
          </a:p>
        </p:txBody>
      </p:sp>
      <p:pic>
        <p:nvPicPr>
          <p:cNvPr id="4098" name="Picture 2" descr="Physical Therapy Venice, FL- Agility Physical Therapy">
            <a:extLst>
              <a:ext uri="{FF2B5EF4-FFF2-40B4-BE49-F238E27FC236}">
                <a16:creationId xmlns:a16="http://schemas.microsoft.com/office/drawing/2014/main" id="{6685707E-FBB1-9FF3-AC73-603A9D3D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0" y="2415261"/>
            <a:ext cx="2286000" cy="6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00BBC-EADE-6BC9-4024-4467A2E3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95" y="2024446"/>
            <a:ext cx="2120900" cy="1384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FF428-D719-F67D-5B69-548199714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10" y="4011911"/>
            <a:ext cx="2095500" cy="1181100"/>
          </a:xfrm>
          <a:prstGeom prst="rect">
            <a:avLst/>
          </a:prstGeom>
        </p:spPr>
      </p:pic>
      <p:pic>
        <p:nvPicPr>
          <p:cNvPr id="4102" name="Picture 6" descr="JP Wiseman Construction | LinkedIn">
            <a:extLst>
              <a:ext uri="{FF2B5EF4-FFF2-40B4-BE49-F238E27FC236}">
                <a16:creationId xmlns:a16="http://schemas.microsoft.com/office/drawing/2014/main" id="{1EE1B4B1-C10D-B347-8074-DDE5ECF57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 b="26405"/>
          <a:stretch/>
        </p:blipFill>
        <p:spPr bwMode="auto">
          <a:xfrm>
            <a:off x="5247640" y="3932304"/>
            <a:ext cx="2103120" cy="13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4CEBBE-3415-EBFE-8EAA-0C1BE0541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125" y="3999211"/>
            <a:ext cx="1930400" cy="1206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45D75-DBBB-A14C-1935-257049C6ED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746"/>
          <a:stretch/>
        </p:blipFill>
        <p:spPr>
          <a:xfrm>
            <a:off x="7842875" y="3926186"/>
            <a:ext cx="1955800" cy="1352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63603E-89EE-7098-102D-2D87399C1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0790" y="3999211"/>
            <a:ext cx="1663700" cy="1206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B9BE5A-F655-9847-390E-20F22B5575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2740" y="2018096"/>
            <a:ext cx="1663700" cy="1397000"/>
          </a:xfrm>
          <a:prstGeom prst="rect">
            <a:avLst/>
          </a:prstGeom>
        </p:spPr>
      </p:pic>
      <p:pic>
        <p:nvPicPr>
          <p:cNvPr id="4106" name="Picture 10" descr="Trusted Accountants and Business Advisors - Robinson, Gruter, &amp; Roberts">
            <a:extLst>
              <a:ext uri="{FF2B5EF4-FFF2-40B4-BE49-F238E27FC236}">
                <a16:creationId xmlns:a16="http://schemas.microsoft.com/office/drawing/2014/main" id="{28F2BE05-9A63-59BE-C3FE-F6610EE0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186" y="2267582"/>
            <a:ext cx="2286000" cy="8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9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5"/>
    </mc:Choice>
    <mc:Fallback>
      <p:transition spd="slow" advTm="100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0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44539F7-D323-2EFE-F855-3016DBE3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36" y="2038365"/>
            <a:ext cx="3108960" cy="38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C0F20-866A-F371-A6B3-BA1B41FDDF42}"/>
              </a:ext>
            </a:extLst>
          </p:cNvPr>
          <p:cNvSpPr txBox="1"/>
          <p:nvPr/>
        </p:nvSpPr>
        <p:spPr>
          <a:xfrm>
            <a:off x="8844765" y="2173815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radley Hand" pitchFamily="2" charset="77"/>
                <a:cs typeface="Bradley Hand ITC" panose="020F0502020204030204" pitchFamily="34" charset="0"/>
              </a:rPr>
              <a:t>GIVE</a:t>
            </a:r>
          </a:p>
        </p:txBody>
      </p:sp>
    </p:spTree>
    <p:extLst>
      <p:ext uri="{BB962C8B-B14F-4D97-AF65-F5344CB8AC3E}">
        <p14:creationId xmlns:p14="http://schemas.microsoft.com/office/powerpoint/2010/main" val="317135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0"/>
    </mc:Choice>
    <mc:Fallback>
      <p:transition spd="slow" advTm="50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A76475E-CF88-951E-2FD1-E025FC1D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79" y="2014152"/>
            <a:ext cx="3108960" cy="38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3F851-06E4-7215-F454-755EDB2D38EE}"/>
              </a:ext>
            </a:extLst>
          </p:cNvPr>
          <p:cNvSpPr txBox="1"/>
          <p:nvPr/>
        </p:nvSpPr>
        <p:spPr>
          <a:xfrm>
            <a:off x="8546844" y="5133203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radley Hand" pitchFamily="2" charset="77"/>
                <a:cs typeface="Bradley Hand ITC" panose="020F0502020204030204" pitchFamily="34" charset="0"/>
              </a:rPr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256370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0"/>
    </mc:Choice>
    <mc:Fallback>
      <p:transition spd="slow" advTm="49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CACE7CE-A96E-DC72-46B7-BF495541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36" y="2076909"/>
            <a:ext cx="3108960" cy="38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0CEDC-4A0A-4314-F4C2-DFC698D5F9FB}"/>
              </a:ext>
            </a:extLst>
          </p:cNvPr>
          <p:cNvSpPr txBox="1"/>
          <p:nvPr/>
        </p:nvSpPr>
        <p:spPr>
          <a:xfrm>
            <a:off x="7920594" y="1999848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radley Hand" pitchFamily="2" charset="77"/>
                <a:cs typeface="Bradley Hand ITC" panose="020F0502020204030204" pitchFamily="34" charset="0"/>
              </a:rPr>
              <a:t>Home Ownership</a:t>
            </a:r>
          </a:p>
        </p:txBody>
      </p:sp>
    </p:spTree>
    <p:extLst>
      <p:ext uri="{BB962C8B-B14F-4D97-AF65-F5344CB8AC3E}">
        <p14:creationId xmlns:p14="http://schemas.microsoft.com/office/powerpoint/2010/main" val="159944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7"/>
    </mc:Choice>
    <mc:Fallback>
      <p:transition spd="slow" advTm="47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D52316A-F904-29C9-C63E-719ED2AE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27" y="2075939"/>
            <a:ext cx="2743200" cy="40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C5AC2-E4A2-0D16-6DCB-595A462A7228}"/>
              </a:ext>
            </a:extLst>
          </p:cNvPr>
          <p:cNvSpPr txBox="1"/>
          <p:nvPr/>
        </p:nvSpPr>
        <p:spPr>
          <a:xfrm>
            <a:off x="8030803" y="1706607"/>
            <a:ext cx="316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 fontAlgn="base"/>
            <a:r>
              <a:rPr lang="en-US" b="1" dirty="0">
                <a:effectLst/>
                <a:latin typeface="Bradley Hand" pitchFamily="2" charset="77"/>
              </a:rPr>
              <a:t>167 Homes Built Since 1992</a:t>
            </a:r>
          </a:p>
        </p:txBody>
      </p:sp>
    </p:spTree>
    <p:extLst>
      <p:ext uri="{BB962C8B-B14F-4D97-AF65-F5344CB8AC3E}">
        <p14:creationId xmlns:p14="http://schemas.microsoft.com/office/powerpoint/2010/main" val="270185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1"/>
    </mc:Choice>
    <mc:Fallback>
      <p:transition spd="slow" advTm="54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38E-0F37-59CE-9A39-255D0B5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Proceeds Benefit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EFA32-26A4-D04F-1537-0E254255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" y="2466203"/>
            <a:ext cx="707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EE296B5-7ABD-7B1A-86DE-B723EDF5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66" y="2117663"/>
            <a:ext cx="2743200" cy="39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ED888-8054-BC65-7CE4-1A12578FAF27}"/>
              </a:ext>
            </a:extLst>
          </p:cNvPr>
          <p:cNvSpPr txBox="1"/>
          <p:nvPr/>
        </p:nvSpPr>
        <p:spPr>
          <a:xfrm>
            <a:off x="7771348" y="192902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20 Local Families Purchased Homes</a:t>
            </a:r>
          </a:p>
          <a:p>
            <a:pPr algn="ctr" rtl="0" fontAlgn="base"/>
            <a:r>
              <a:rPr lang="en-US" b="1" dirty="0">
                <a:effectLst/>
                <a:latin typeface="Bradley Hand" pitchFamily="2" charset="77"/>
              </a:rPr>
              <a:t>from FY 2019-2023</a:t>
            </a:r>
          </a:p>
        </p:txBody>
      </p:sp>
    </p:spTree>
    <p:extLst>
      <p:ext uri="{BB962C8B-B14F-4D97-AF65-F5344CB8AC3E}">
        <p14:creationId xmlns:p14="http://schemas.microsoft.com/office/powerpoint/2010/main" val="343660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9"/>
    </mc:Choice>
    <mc:Fallback>
      <p:transition spd="slow" advTm="479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96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Bradley Hand</vt:lpstr>
      <vt:lpstr>Office Theme</vt:lpstr>
      <vt:lpstr>Thanks to our Event Sponsors!</vt:lpstr>
      <vt:lpstr>Thanks to our Raffle Donors!</vt:lpstr>
      <vt:lpstr>Thanks to our Raffle Donors!</vt:lpstr>
      <vt:lpstr>Thanks to our Team Sponsors!</vt:lpstr>
      <vt:lpstr>Proceeds Benefit …</vt:lpstr>
      <vt:lpstr>Proceeds Benefit …</vt:lpstr>
      <vt:lpstr>Proceeds Benefit …</vt:lpstr>
      <vt:lpstr>Proceeds Benefit …</vt:lpstr>
      <vt:lpstr>Proceeds Benefit …</vt:lpstr>
      <vt:lpstr>Proceeds Benefit …</vt:lpstr>
      <vt:lpstr>Proceeds Benefit …</vt:lpstr>
      <vt:lpstr>Proceeds Benefit …</vt:lpstr>
      <vt:lpstr>Proceeds Benefit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 to our Event Sponsors!</dc:title>
  <dc:creator>Joe Buggy</dc:creator>
  <cp:lastModifiedBy>Joe Buggy</cp:lastModifiedBy>
  <cp:revision>1</cp:revision>
  <dcterms:created xsi:type="dcterms:W3CDTF">2024-03-21T23:27:39Z</dcterms:created>
  <dcterms:modified xsi:type="dcterms:W3CDTF">2024-03-22T13:41:42Z</dcterms:modified>
</cp:coreProperties>
</file>